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_rels/slideMaster26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1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6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2.xml" ContentType="application/vnd.openxmlformats-officedocument.theme+xml"/>
  <Override PartName="/ppt/theme/theme11.xml" ContentType="application/vnd.openxmlformats-officedocument.theme+xml"/>
  <Override PartName="/ppt/theme/theme1.xml" ContentType="application/vnd.openxmlformats-officedocument.theme+xml"/>
  <Override PartName="/ppt/theme/theme26.xml" ContentType="application/vnd.openxmlformats-officedocument.theme+xml"/>
  <Override PartName="/ppt/theme/theme14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10.png" ContentType="image/png"/>
  <Override PartName="/ppt/media/image7.png" ContentType="image/png"/>
  <Override PartName="/ppt/media/image11.png" ContentType="image/png"/>
  <Override PartName="/ppt/media/image8.png" ContentType="image/png"/>
  <Override PartName="/ppt/media/image12.png" ContentType="image/png"/>
  <Override PartName="/ppt/media/image9.png" ContentType="image/png"/>
  <Override PartName="/ppt/media/image13.png" ContentType="image/png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6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6.xml.rels" ContentType="application/vnd.openxmlformats-package.relationships+xml"/>
  <Override PartName="/ppt/slides/_rels/slide1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24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  <p:sldId id="277" r:id="rId49"/>
    <p:sldId id="278" r:id="rId50"/>
    <p:sldId id="279" r:id="rId51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" Target="slides/slide1.xml"/><Relationship Id="rId29" Type="http://schemas.openxmlformats.org/officeDocument/2006/relationships/slide" Target="slides/slide2.xml"/><Relationship Id="rId30" Type="http://schemas.openxmlformats.org/officeDocument/2006/relationships/slide" Target="slides/slide3.xml"/><Relationship Id="rId31" Type="http://schemas.openxmlformats.org/officeDocument/2006/relationships/slide" Target="slides/slide4.xml"/><Relationship Id="rId32" Type="http://schemas.openxmlformats.org/officeDocument/2006/relationships/slide" Target="slides/slide5.xml"/><Relationship Id="rId33" Type="http://schemas.openxmlformats.org/officeDocument/2006/relationships/slide" Target="slides/slide6.xml"/><Relationship Id="rId34" Type="http://schemas.openxmlformats.org/officeDocument/2006/relationships/slide" Target="slides/slide7.xml"/><Relationship Id="rId35" Type="http://schemas.openxmlformats.org/officeDocument/2006/relationships/slide" Target="slides/slide8.xml"/><Relationship Id="rId36" Type="http://schemas.openxmlformats.org/officeDocument/2006/relationships/slide" Target="slides/slide9.xml"/><Relationship Id="rId37" Type="http://schemas.openxmlformats.org/officeDocument/2006/relationships/slide" Target="slides/slide10.xml"/><Relationship Id="rId38" Type="http://schemas.openxmlformats.org/officeDocument/2006/relationships/slide" Target="slides/slide11.xml"/><Relationship Id="rId39" Type="http://schemas.openxmlformats.org/officeDocument/2006/relationships/slide" Target="slides/slide12.xml"/><Relationship Id="rId40" Type="http://schemas.openxmlformats.org/officeDocument/2006/relationships/slide" Target="slides/slide13.xml"/><Relationship Id="rId41" Type="http://schemas.openxmlformats.org/officeDocument/2006/relationships/slide" Target="slides/slide14.xml"/><Relationship Id="rId42" Type="http://schemas.openxmlformats.org/officeDocument/2006/relationships/slide" Target="slides/slide15.xml"/><Relationship Id="rId43" Type="http://schemas.openxmlformats.org/officeDocument/2006/relationships/slide" Target="slides/slide16.xml"/><Relationship Id="rId44" Type="http://schemas.openxmlformats.org/officeDocument/2006/relationships/slide" Target="slides/slide17.xml"/><Relationship Id="rId45" Type="http://schemas.openxmlformats.org/officeDocument/2006/relationships/slide" Target="slides/slide18.xml"/><Relationship Id="rId46" Type="http://schemas.openxmlformats.org/officeDocument/2006/relationships/slide" Target="slides/slide19.xml"/><Relationship Id="rId47" Type="http://schemas.openxmlformats.org/officeDocument/2006/relationships/slide" Target="slides/slide20.xml"/><Relationship Id="rId48" Type="http://schemas.openxmlformats.org/officeDocument/2006/relationships/slide" Target="slides/slide21.xml"/><Relationship Id="rId49" Type="http://schemas.openxmlformats.org/officeDocument/2006/relationships/slide" Target="slides/slide22.xml"/><Relationship Id="rId50" Type="http://schemas.openxmlformats.org/officeDocument/2006/relationships/slide" Target="slides/slide23.xml"/><Relationship Id="rId51" Type="http://schemas.openxmlformats.org/officeDocument/2006/relationships/slide" Target="slides/slide24.xml"/><Relationship Id="rId5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20000" y="712080"/>
            <a:ext cx="3610800" cy="11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OpenSymbo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0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0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0000" y="712080"/>
            <a:ext cx="3610800" cy="11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20000" y="712080"/>
            <a:ext cx="3610800" cy="11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720000" y="712080"/>
            <a:ext cx="3610800" cy="115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10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8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slideLayout" Target="../slideLayouts/slideLayout26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2" descr=""/>
          <p:cNvPicPr/>
          <p:nvPr/>
        </p:nvPicPr>
        <p:blipFill>
          <a:blip r:embed="rId2"/>
          <a:stretch/>
        </p:blipFill>
        <p:spPr>
          <a:xfrm>
            <a:off x="-59400" y="-33480"/>
            <a:ext cx="9262080" cy="5209920"/>
          </a:xfrm>
          <a:prstGeom prst="rect">
            <a:avLst/>
          </a:prstGeom>
          <a:ln w="0"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729720" y="1676520"/>
            <a:ext cx="7353720" cy="209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6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6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104;p19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body"/>
          </p:nvPr>
        </p:nvSpPr>
        <p:spPr>
          <a:xfrm>
            <a:off x="5704200" y="421920"/>
            <a:ext cx="2726280" cy="4299480"/>
          </a:xfrm>
          <a:prstGeom prst="rect">
            <a:avLst/>
          </a:prstGeom>
          <a:noFill/>
          <a:ln w="9360">
            <a:solidFill>
              <a:schemeClr val="dk1"/>
            </a:solidFill>
            <a:round/>
          </a:ln>
        </p:spPr>
        <p:txBody>
          <a:bodyPr lIns="90000" rIns="90000" tIns="45000" bIns="45000" anchor="t">
            <a:normAutofit fontScale="37222"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729720" y="885960"/>
            <a:ext cx="4554720" cy="1049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109;p20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750680" y="1220040"/>
            <a:ext cx="5642280" cy="8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45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3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13;p3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2193840" y="2941200"/>
            <a:ext cx="623664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5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729720" y="2941200"/>
            <a:ext cx="146412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fr-FR" sz="5600" spc="-1" strike="noStrike">
                <a:solidFill>
                  <a:schemeClr val="dk1"/>
                </a:solidFill>
                <a:latin typeface="Sen"/>
                <a:ea typeface="Sen"/>
              </a:rPr>
              <a:t>xx%</a:t>
            </a:r>
            <a:endParaRPr b="0" lang="fr-FR" sz="5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3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113;p21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20000" y="712080"/>
            <a:ext cx="3610800" cy="115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4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4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0" name="Google Shape;116;p21"/>
          <p:cNvSpPr/>
          <p:nvPr/>
        </p:nvSpPr>
        <p:spPr>
          <a:xfrm>
            <a:off x="4501800" y="2955600"/>
            <a:ext cx="3928320" cy="54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defTabSz="914400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" sz="1000" spc="-1" strike="noStrike">
                <a:solidFill>
                  <a:schemeClr val="dk1"/>
                </a:solidFill>
                <a:latin typeface="Public Sans"/>
                <a:ea typeface="Public Sans"/>
              </a:rPr>
              <a:t>CREDITS: This presentation template was created by </a:t>
            </a:r>
            <a:r>
              <a:rPr b="1" lang="en" sz="1000" spc="-1" strike="noStrike" u="sng">
                <a:solidFill>
                  <a:schemeClr val="dk1"/>
                </a:solidFill>
                <a:uFillTx/>
                <a:latin typeface="Public Sans"/>
                <a:ea typeface="Public Sans"/>
                <a:hlinkClick r:id="rId3"/>
              </a:rPr>
              <a:t>Slidesgo</a:t>
            </a:r>
            <a:r>
              <a:rPr b="0" lang="en" sz="1000" spc="-1" strike="noStrike">
                <a:solidFill>
                  <a:schemeClr val="dk1"/>
                </a:solidFill>
                <a:latin typeface="Public Sans"/>
                <a:ea typeface="Public Sans"/>
              </a:rPr>
              <a:t>, and includes icons, infographics &amp; images by </a:t>
            </a:r>
            <a:r>
              <a:rPr b="1" lang="en" sz="1000" spc="-1" strike="noStrike" u="sng">
                <a:solidFill>
                  <a:schemeClr val="dk1"/>
                </a:solidFill>
                <a:uFillTx/>
                <a:latin typeface="Public Sans"/>
                <a:ea typeface="Public Sans"/>
                <a:hlinkClick r:id="rId4"/>
              </a:rPr>
              <a:t>Freepik</a:t>
            </a:r>
            <a:endParaRPr b="0" lang="en-US" sz="10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5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118;p22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120;p23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3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18;p4" descr=""/>
          <p:cNvPicPr/>
          <p:nvPr/>
        </p:nvPicPr>
        <p:blipFill>
          <a:blip r:embed="rId2"/>
          <a:stretch/>
        </p:blipFill>
        <p:spPr>
          <a:xfrm>
            <a:off x="-70920" y="-39960"/>
            <a:ext cx="9285120" cy="5222880"/>
          </a:xfrm>
          <a:prstGeom prst="rect">
            <a:avLst/>
          </a:prstGeom>
          <a:ln w="0">
            <a:noFill/>
          </a:ln>
        </p:spPr>
      </p:pic>
      <p:sp>
        <p:nvSpPr>
          <p:cNvPr id="55" name="PlaceHolder 1"/>
          <p:cNvSpPr>
            <a:spLocks noGrp="1"/>
          </p:cNvSpPr>
          <p:nvPr>
            <p:ph type="body"/>
          </p:nvPr>
        </p:nvSpPr>
        <p:spPr>
          <a:xfrm>
            <a:off x="5257440" y="2791800"/>
            <a:ext cx="2486880" cy="604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title"/>
          </p:nvPr>
        </p:nvSpPr>
        <p:spPr>
          <a:xfrm>
            <a:off x="5255280" y="1747080"/>
            <a:ext cx="2491920" cy="104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35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5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3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22;p5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107000" y="2631240"/>
            <a:ext cx="3252600" cy="32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title"/>
          </p:nvPr>
        </p:nvSpPr>
        <p:spPr>
          <a:xfrm>
            <a:off x="4784040" y="2631240"/>
            <a:ext cx="3252600" cy="32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7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3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29;p6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7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3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32;p7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57880" y="885960"/>
            <a:ext cx="3197160" cy="1049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47;p11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6" name="Google Shape;48;p11" descr=""/>
          <p:cNvPicPr/>
          <p:nvPr/>
        </p:nvPicPr>
        <p:blipFill>
          <a:blip r:embed="rId3">
            <a:alphaModFix amt="26000"/>
          </a:blip>
          <a:stretch/>
        </p:blipFill>
        <p:spPr>
          <a:xfrm>
            <a:off x="5654520" y="1054080"/>
            <a:ext cx="8483400" cy="8483400"/>
          </a:xfrm>
          <a:prstGeom prst="rect">
            <a:avLst/>
          </a:prstGeom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956040" y="1785960"/>
            <a:ext cx="4474440" cy="1343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fr-FR" sz="7000" spc="-1" strike="noStrike">
                <a:solidFill>
                  <a:schemeClr val="dk1"/>
                </a:solidFill>
                <a:latin typeface="Sen"/>
                <a:ea typeface="Sen"/>
              </a:rPr>
              <a:t>xx%</a:t>
            </a:r>
            <a:endParaRPr b="0" lang="fr-FR" sz="7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36;p8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pic>
        <p:nvPicPr>
          <p:cNvPr id="72" name="Google Shape;37;p8" descr=""/>
          <p:cNvPicPr/>
          <p:nvPr/>
        </p:nvPicPr>
        <p:blipFill>
          <a:blip r:embed="rId3">
            <a:alphaModFix amt="26000"/>
          </a:blip>
          <a:stretch/>
        </p:blipFill>
        <p:spPr>
          <a:xfrm>
            <a:off x="5822280" y="-5615280"/>
            <a:ext cx="8483400" cy="8483400"/>
          </a:xfrm>
          <a:prstGeom prst="rect">
            <a:avLst/>
          </a:prstGeom>
          <a:ln w="0">
            <a:noFill/>
          </a:ln>
        </p:spPr>
      </p:pic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86160" y="1655640"/>
            <a:ext cx="5971320" cy="2136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8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8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40;p9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13160" y="1561320"/>
            <a:ext cx="4516920" cy="793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45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3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body"/>
          </p:nvPr>
        </p:nvSpPr>
        <p:spPr>
          <a:xfrm>
            <a:off x="1224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fr-F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title"/>
          </p:nvPr>
        </p:nvSpPr>
        <p:spPr>
          <a:xfrm>
            <a:off x="3321720" y="692640"/>
            <a:ext cx="5126400" cy="96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32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32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126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2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2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129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2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2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53;p13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971720" y="1602720"/>
            <a:ext cx="2449080" cy="330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title"/>
          </p:nvPr>
        </p:nvSpPr>
        <p:spPr>
          <a:xfrm>
            <a:off x="713160" y="1649880"/>
            <a:ext cx="1105920" cy="76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fr-FR" sz="3000" spc="-1" strike="noStrike">
                <a:solidFill>
                  <a:schemeClr val="dk1"/>
                </a:solidFill>
                <a:latin typeface="Sen"/>
                <a:ea typeface="Sen"/>
              </a:rPr>
              <a:t>xx%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title"/>
          </p:nvPr>
        </p:nvSpPr>
        <p:spPr>
          <a:xfrm>
            <a:off x="729720" y="539640"/>
            <a:ext cx="7701120" cy="47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title"/>
          </p:nvPr>
        </p:nvSpPr>
        <p:spPr>
          <a:xfrm>
            <a:off x="5981400" y="1602720"/>
            <a:ext cx="2449080" cy="330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title"/>
          </p:nvPr>
        </p:nvSpPr>
        <p:spPr>
          <a:xfrm>
            <a:off x="4727160" y="1649880"/>
            <a:ext cx="1105920" cy="76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fr-FR" sz="3000" spc="-1" strike="noStrike">
                <a:solidFill>
                  <a:schemeClr val="dk1"/>
                </a:solidFill>
                <a:latin typeface="Sen"/>
                <a:ea typeface="Sen"/>
              </a:rPr>
              <a:t>xx%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" name="PlaceHolder 6"/>
          <p:cNvSpPr>
            <a:spLocks noGrp="1"/>
          </p:cNvSpPr>
          <p:nvPr>
            <p:ph type="title"/>
          </p:nvPr>
        </p:nvSpPr>
        <p:spPr>
          <a:xfrm>
            <a:off x="1971720" y="3006360"/>
            <a:ext cx="2449080" cy="330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" name="PlaceHolder 7"/>
          <p:cNvSpPr>
            <a:spLocks noGrp="1"/>
          </p:cNvSpPr>
          <p:nvPr>
            <p:ph type="title"/>
          </p:nvPr>
        </p:nvSpPr>
        <p:spPr>
          <a:xfrm>
            <a:off x="685080" y="3053160"/>
            <a:ext cx="1105920" cy="76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fr-FR" sz="3000" spc="-1" strike="noStrike">
                <a:solidFill>
                  <a:schemeClr val="dk1"/>
                </a:solidFill>
                <a:latin typeface="Sen"/>
                <a:ea typeface="Sen"/>
              </a:rPr>
              <a:t>xx%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6" name="PlaceHolder 8"/>
          <p:cNvSpPr>
            <a:spLocks noGrp="1"/>
          </p:cNvSpPr>
          <p:nvPr>
            <p:ph type="title"/>
          </p:nvPr>
        </p:nvSpPr>
        <p:spPr>
          <a:xfrm>
            <a:off x="5981400" y="3006360"/>
            <a:ext cx="2449080" cy="330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" name="PlaceHolder 9"/>
          <p:cNvSpPr>
            <a:spLocks noGrp="1"/>
          </p:cNvSpPr>
          <p:nvPr>
            <p:ph type="title"/>
          </p:nvPr>
        </p:nvSpPr>
        <p:spPr>
          <a:xfrm>
            <a:off x="4727160" y="3053160"/>
            <a:ext cx="1105920" cy="76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fr-FR" sz="3000" spc="-1" strike="noStrike">
                <a:solidFill>
                  <a:schemeClr val="dk1"/>
                </a:solidFill>
                <a:latin typeface="Sen"/>
                <a:ea typeface="Sen"/>
              </a:rPr>
              <a:t>xx%</a:t>
            </a:r>
            <a:endParaRPr b="0" lang="fr-FR" sz="3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68;p14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937800" y="2825640"/>
            <a:ext cx="2175120" cy="32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title"/>
          </p:nvPr>
        </p:nvSpPr>
        <p:spPr>
          <a:xfrm>
            <a:off x="3484440" y="2825640"/>
            <a:ext cx="2175120" cy="32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title"/>
          </p:nvPr>
        </p:nvSpPr>
        <p:spPr>
          <a:xfrm>
            <a:off x="6031080" y="2825640"/>
            <a:ext cx="2175120" cy="32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7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77;p15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396160" y="1387440"/>
            <a:ext cx="1908000" cy="32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title"/>
          </p:nvPr>
        </p:nvSpPr>
        <p:spPr>
          <a:xfrm>
            <a:off x="6093360" y="1387440"/>
            <a:ext cx="1908000" cy="32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title"/>
          </p:nvPr>
        </p:nvSpPr>
        <p:spPr>
          <a:xfrm>
            <a:off x="2396160" y="2470680"/>
            <a:ext cx="1908000" cy="32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title"/>
          </p:nvPr>
        </p:nvSpPr>
        <p:spPr>
          <a:xfrm>
            <a:off x="2396160" y="3553920"/>
            <a:ext cx="1908000" cy="32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title"/>
          </p:nvPr>
        </p:nvSpPr>
        <p:spPr>
          <a:xfrm>
            <a:off x="6093360" y="2470680"/>
            <a:ext cx="1908000" cy="32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" name="PlaceHolder 6"/>
          <p:cNvSpPr>
            <a:spLocks noGrp="1"/>
          </p:cNvSpPr>
          <p:nvPr>
            <p:ph type="title"/>
          </p:nvPr>
        </p:nvSpPr>
        <p:spPr>
          <a:xfrm>
            <a:off x="6093360" y="3553920"/>
            <a:ext cx="1908000" cy="328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0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0" name="PlaceHolder 7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7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92;p16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122480" y="900720"/>
            <a:ext cx="4360320" cy="9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fr-FR" sz="4500" spc="-1" strike="noStrike">
                <a:solidFill>
                  <a:schemeClr val="dk1"/>
                </a:solidFill>
                <a:latin typeface="Sen"/>
                <a:ea typeface="Sen"/>
              </a:rPr>
              <a:t>xx%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title"/>
          </p:nvPr>
        </p:nvSpPr>
        <p:spPr>
          <a:xfrm>
            <a:off x="4074480" y="2571840"/>
            <a:ext cx="4360320" cy="9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1" lang="fr-FR" sz="4500" spc="-1" strike="noStrike">
                <a:solidFill>
                  <a:schemeClr val="dk1"/>
                </a:solidFill>
                <a:latin typeface="Sen"/>
                <a:ea typeface="Sen"/>
              </a:rPr>
              <a:t>xx%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98;p17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7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101;p18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ln w="0">
            <a:noFill/>
          </a:ln>
        </p:spPr>
      </p:pic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7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2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0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0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0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733320" y="1676520"/>
            <a:ext cx="7353000" cy="209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6000" spc="-1" strike="noStrike">
                <a:solidFill>
                  <a:schemeClr val="dk1"/>
                </a:solidFill>
                <a:latin typeface="Sen"/>
                <a:ea typeface="Sen"/>
              </a:rPr>
              <a:t>HuskyTracks</a:t>
            </a:r>
            <a:endParaRPr b="0" lang="fr-FR" sz="6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733320" y="1371600"/>
            <a:ext cx="5790960" cy="475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Public Sans"/>
                <a:ea typeface="Public Sans"/>
              </a:rPr>
              <a:t>A Central Repository for Tracking Lost Items at Northeastern University</a:t>
            </a:r>
            <a:endParaRPr b="0" lang="en-US" sz="1400" spc="-1" strike="noStrike">
              <a:solidFill>
                <a:srgbClr val="000000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8191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Administrator Access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chemeClr val="dk1"/>
                </a:solidFill>
                <a:latin typeface="Public Sans"/>
                <a:ea typeface="Public Sans"/>
              </a:rPr>
              <a:t>Administrators log in to review reported items and manage the process of matching found items to students.</a:t>
            </a:r>
            <a:endParaRPr b="0" lang="en-US" sz="18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2190600" y="2943360"/>
            <a:ext cx="623844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5000" spc="-1" strike="noStrike">
                <a:solidFill>
                  <a:schemeClr val="dk1"/>
                </a:solidFill>
                <a:latin typeface="Sen"/>
                <a:ea typeface="Sen"/>
              </a:rPr>
              <a:t>Student Portal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title"/>
          </p:nvPr>
        </p:nvSpPr>
        <p:spPr>
          <a:xfrm>
            <a:off x="733320" y="2943360"/>
            <a:ext cx="146664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6763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5600" spc="-1" strike="noStrike">
                <a:solidFill>
                  <a:schemeClr val="dk1"/>
                </a:solidFill>
                <a:latin typeface="Sen"/>
                <a:ea typeface="Sen"/>
              </a:rPr>
              <a:t>03</a:t>
            </a:r>
            <a:endParaRPr b="0" lang="fr-FR" sz="5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subTitle"/>
          </p:nvPr>
        </p:nvSpPr>
        <p:spPr>
          <a:xfrm>
            <a:off x="2190600" y="923760"/>
            <a:ext cx="6238440" cy="333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0696"/>
          </a:bodyPr>
          <a:p>
            <a:pPr indent="0" algn="ctr">
              <a:buNone/>
            </a:pPr>
            <a:endParaRPr b="0" lang="en-US" sz="1400" spc="-1" strike="noStrike">
              <a:solidFill>
                <a:schemeClr val="dk1"/>
              </a:solidFill>
              <a:latin typeface="Public Sans"/>
              <a:ea typeface="Public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87;p34"/>
          <p:cNvSpPr/>
          <p:nvPr/>
        </p:nvSpPr>
        <p:spPr>
          <a:xfrm>
            <a:off x="5704200" y="421920"/>
            <a:ext cx="2726280" cy="42994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733320" y="885960"/>
            <a:ext cx="4552560" cy="1047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800" spc="-1" strike="noStrike">
                <a:solidFill>
                  <a:schemeClr val="dk1"/>
                </a:solidFill>
                <a:latin typeface="Sen"/>
                <a:ea typeface="Sen"/>
              </a:rPr>
              <a:t>Item Reporting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subTitle"/>
          </p:nvPr>
        </p:nvSpPr>
        <p:spPr>
          <a:xfrm>
            <a:off x="733320" y="2085840"/>
            <a:ext cx="4552560" cy="2171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Public Sans"/>
                <a:ea typeface="Public Sans"/>
              </a:rPr>
              <a:t>Students can submit details about lost items, including description, category (e.g., electronics, personal), and any distinguishing features.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15" name="Google Shape;190;p34"/>
          <p:cNvSpPr/>
          <p:nvPr/>
        </p:nvSpPr>
        <p:spPr>
          <a:xfrm>
            <a:off x="5591160" y="3962520"/>
            <a:ext cx="218880" cy="2188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109440" bIns="10944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8191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Location Details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chemeClr val="dk1"/>
                </a:solidFill>
                <a:latin typeface="Public Sans"/>
                <a:ea typeface="Public Sans"/>
              </a:rPr>
              <a:t>When reporting, students must specify the exact location where the item was lost, aiding in potential retrieval.</a:t>
            </a:r>
            <a:endParaRPr b="0" lang="en-US" sz="18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8191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Tracking Process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chemeClr val="dk1"/>
                </a:solidFill>
                <a:latin typeface="Public Sans"/>
                <a:ea typeface="Public Sans"/>
              </a:rPr>
              <a:t>HuskyTracks enables students to track their reported items, with updates on the status of their search and potential matches.</a:t>
            </a:r>
            <a:endParaRPr b="0" lang="en-US" sz="18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2190600" y="2943360"/>
            <a:ext cx="623844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5000" spc="-1" strike="noStrike">
                <a:solidFill>
                  <a:schemeClr val="dk1"/>
                </a:solidFill>
                <a:latin typeface="Sen"/>
                <a:ea typeface="Sen"/>
              </a:rPr>
              <a:t>Administrator Portal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title"/>
          </p:nvPr>
        </p:nvSpPr>
        <p:spPr>
          <a:xfrm>
            <a:off x="733320" y="2943360"/>
            <a:ext cx="146664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6763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5600" spc="-1" strike="noStrike">
                <a:solidFill>
                  <a:schemeClr val="dk1"/>
                </a:solidFill>
                <a:latin typeface="Sen"/>
                <a:ea typeface="Sen"/>
              </a:rPr>
              <a:t>04</a:t>
            </a:r>
            <a:endParaRPr b="0" lang="fr-FR" sz="5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subTitle"/>
          </p:nvPr>
        </p:nvSpPr>
        <p:spPr>
          <a:xfrm>
            <a:off x="2190600" y="923760"/>
            <a:ext cx="6238440" cy="333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0696"/>
          </a:bodyPr>
          <a:p>
            <a:pPr indent="0" algn="ctr">
              <a:buNone/>
            </a:pPr>
            <a:endParaRPr b="0" lang="en-US" sz="1400" spc="-1" strike="noStrike">
              <a:solidFill>
                <a:schemeClr val="dk1"/>
              </a:solidFill>
              <a:latin typeface="Public Sans"/>
              <a:ea typeface="Public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87;p34"/>
          <p:cNvSpPr/>
          <p:nvPr/>
        </p:nvSpPr>
        <p:spPr>
          <a:xfrm>
            <a:off x="5704200" y="421920"/>
            <a:ext cx="2726280" cy="42994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733320" y="885960"/>
            <a:ext cx="4552560" cy="1047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800" spc="-1" strike="noStrike">
                <a:solidFill>
                  <a:schemeClr val="dk1"/>
                </a:solidFill>
                <a:latin typeface="Sen"/>
                <a:ea typeface="Sen"/>
              </a:rPr>
              <a:t>Item Review Process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733320" y="2085840"/>
            <a:ext cx="4552560" cy="2171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Public Sans"/>
                <a:ea typeface="Public Sans"/>
              </a:rPr>
              <a:t>Administrators assess reported items, checking details provided by students against items found to identify potential matches.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26" name="Google Shape;190;p34"/>
          <p:cNvSpPr/>
          <p:nvPr/>
        </p:nvSpPr>
        <p:spPr>
          <a:xfrm>
            <a:off x="5591160" y="3962520"/>
            <a:ext cx="218880" cy="2188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109440" bIns="10944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8191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Matching Criteria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chemeClr val="dk1"/>
                </a:solidFill>
                <a:latin typeface="Public Sans"/>
                <a:ea typeface="Public Sans"/>
              </a:rPr>
              <a:t>Criteria for matching include item description accuracy, location of loss, and timeframe relative to the report.</a:t>
            </a:r>
            <a:endParaRPr b="0" lang="en-US" sz="18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8191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Handling Unclaimed Items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chemeClr val="dk1"/>
                </a:solidFill>
                <a:latin typeface="Public Sans"/>
                <a:ea typeface="Public Sans"/>
              </a:rPr>
              <a:t>If an item remains unclaimed for a designated period, administrators can initiate procedures to return items to NUPD.</a:t>
            </a:r>
            <a:endParaRPr b="0" lang="en-US" sz="18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2190600" y="2943360"/>
            <a:ext cx="623844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5000" spc="-1" strike="noStrike">
                <a:solidFill>
                  <a:schemeClr val="dk1"/>
                </a:solidFill>
                <a:latin typeface="Sen"/>
                <a:ea typeface="Sen"/>
              </a:rPr>
              <a:t>Implementation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title"/>
          </p:nvPr>
        </p:nvSpPr>
        <p:spPr>
          <a:xfrm>
            <a:off x="733320" y="2943360"/>
            <a:ext cx="146664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6763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5600" spc="-1" strike="noStrike">
                <a:solidFill>
                  <a:schemeClr val="dk1"/>
                </a:solidFill>
                <a:latin typeface="Sen"/>
                <a:ea typeface="Sen"/>
              </a:rPr>
              <a:t>05</a:t>
            </a:r>
            <a:endParaRPr b="0" lang="fr-FR" sz="5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subTitle"/>
          </p:nvPr>
        </p:nvSpPr>
        <p:spPr>
          <a:xfrm>
            <a:off x="2190600" y="923760"/>
            <a:ext cx="6238440" cy="333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0696"/>
          </a:bodyPr>
          <a:p>
            <a:pPr indent="0" algn="ctr">
              <a:buNone/>
            </a:pPr>
            <a:endParaRPr b="0" lang="en-US" sz="1400" spc="-1" strike="noStrike">
              <a:solidFill>
                <a:schemeClr val="dk1"/>
              </a:solidFill>
              <a:latin typeface="Public Sans"/>
              <a:ea typeface="Public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8191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Introduction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buNone/>
            </a:pPr>
            <a:endParaRPr b="0" lang="en-US" sz="1800" spc="-1" strike="noStrike">
              <a:solidFill>
                <a:schemeClr val="dk1"/>
              </a:solidFill>
              <a:latin typeface="Public Sans"/>
              <a:ea typeface="Public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8191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Technology Stack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chemeClr val="dk1"/>
                </a:solidFill>
                <a:latin typeface="Public Sans"/>
                <a:ea typeface="Public Sans"/>
              </a:rPr>
              <a:t>HuskyTracks is built using modern technologies, including web frameworks, databases, and authentication tools tailored for security.</a:t>
            </a:r>
            <a:endParaRPr b="0" lang="en-US" sz="18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87;p34"/>
          <p:cNvSpPr/>
          <p:nvPr/>
        </p:nvSpPr>
        <p:spPr>
          <a:xfrm>
            <a:off x="5704200" y="421920"/>
            <a:ext cx="2726280" cy="42994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3320" y="885960"/>
            <a:ext cx="4552560" cy="1047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800" spc="-1" strike="noStrike">
                <a:solidFill>
                  <a:schemeClr val="dk1"/>
                </a:solidFill>
                <a:latin typeface="Sen"/>
                <a:ea typeface="Sen"/>
              </a:rPr>
              <a:t>User Interface Design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subTitle"/>
          </p:nvPr>
        </p:nvSpPr>
        <p:spPr>
          <a:xfrm>
            <a:off x="733320" y="2085840"/>
            <a:ext cx="4552560" cy="2171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Public Sans"/>
                <a:ea typeface="Public Sans"/>
              </a:rPr>
              <a:t>The interface is designed for simplicity, ensuring users can navigate easily to report lost items or manage claims.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39" name="Google Shape;190;p34"/>
          <p:cNvSpPr/>
          <p:nvPr/>
        </p:nvSpPr>
        <p:spPr>
          <a:xfrm>
            <a:off x="5591160" y="3962520"/>
            <a:ext cx="218880" cy="2188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109440" bIns="10944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73310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Northeastern University Integration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chemeClr val="dk1"/>
                </a:solidFill>
                <a:latin typeface="Public Sans"/>
                <a:ea typeface="Public Sans"/>
              </a:rPr>
              <a:t>The system integrates with university databases to authenticate users and streamline the process for students and staff.</a:t>
            </a:r>
            <a:endParaRPr b="0" lang="en-US" sz="18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8191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Conclusions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chemeClr val="dk1"/>
                </a:solidFill>
                <a:latin typeface="Public Sans"/>
                <a:ea typeface="Public Sans"/>
              </a:rPr>
              <a:t>HuskyTracks simplifies the process of tracking lost items, improving communication between students and administrators at Northeastern University.</a:t>
            </a:r>
            <a:endParaRPr b="0" lang="en-US" sz="18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723960" y="714240"/>
            <a:ext cx="3609720" cy="1152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800" spc="-1" strike="noStrike">
                <a:solidFill>
                  <a:schemeClr val="dk1"/>
                </a:solidFill>
                <a:latin typeface="Sen"/>
                <a:ea typeface="Sen"/>
              </a:rPr>
              <a:t>Thank you!</a:t>
            </a:r>
            <a:endParaRPr b="0" lang="fr-FR" sz="4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subTitle"/>
          </p:nvPr>
        </p:nvSpPr>
        <p:spPr>
          <a:xfrm>
            <a:off x="4505400" y="714240"/>
            <a:ext cx="3924000" cy="1152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400" spc="-1" strike="noStrike">
                <a:solidFill>
                  <a:schemeClr val="dk1"/>
                </a:solidFill>
                <a:latin typeface="Public Sans"/>
                <a:ea typeface="Public Sans"/>
              </a:rPr>
              <a:t>Do you have any questions?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46" name="Google Shape;435;p43"/>
          <p:cNvSpPr/>
          <p:nvPr/>
        </p:nvSpPr>
        <p:spPr>
          <a:xfrm>
            <a:off x="4505400" y="3714840"/>
            <a:ext cx="3924000" cy="24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123840" bIns="123840" anchor="t">
            <a:normAutofit/>
          </a:bodyPr>
          <a:p>
            <a:pPr defTabSz="914400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" sz="1000" spc="-1" strike="noStrike">
                <a:solidFill>
                  <a:schemeClr val="dk1"/>
                </a:solidFill>
                <a:latin typeface="Arial"/>
              </a:rPr>
              <a:t>+91 620 421 838</a:t>
            </a:r>
            <a:endParaRPr b="0" lang="en-US" sz="10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47" name="Google Shape;436;p43"/>
          <p:cNvSpPr/>
          <p:nvPr/>
        </p:nvSpPr>
        <p:spPr>
          <a:xfrm>
            <a:off x="4824360" y="2226960"/>
            <a:ext cx="349920" cy="350280"/>
          </a:xfrm>
          <a:custGeom>
            <a:avLst/>
            <a:gdLst>
              <a:gd name="textAreaLeft" fmla="*/ 0 w 349920"/>
              <a:gd name="textAreaRight" fmla="*/ 350280 w 349920"/>
              <a:gd name="textAreaTop" fmla="*/ 0 h 350280"/>
              <a:gd name="textAreaBottom" fmla="*/ 350640 h 350280"/>
            </a:gdLst>
            <a:ahLst/>
            <a:rect l="textAreaLeft" t="textAreaTop" r="textAreaRight" b="textAreaBottom"/>
            <a:pathLst>
              <a:path w="10860" h="10872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grpSp>
        <p:nvGrpSpPr>
          <p:cNvPr id="148" name="Google Shape;437;p43"/>
          <p:cNvGrpSpPr/>
          <p:nvPr/>
        </p:nvGrpSpPr>
        <p:grpSpPr>
          <a:xfrm>
            <a:off x="5886720" y="2227320"/>
            <a:ext cx="350280" cy="349920"/>
            <a:chOff x="5886720" y="2227320"/>
            <a:chExt cx="350280" cy="349920"/>
          </a:xfrm>
        </p:grpSpPr>
        <p:sp>
          <p:nvSpPr>
            <p:cNvPr id="149" name="Google Shape;438;p43"/>
            <p:cNvSpPr/>
            <p:nvPr/>
          </p:nvSpPr>
          <p:spPr>
            <a:xfrm>
              <a:off x="5886720" y="2227320"/>
              <a:ext cx="350280" cy="349920"/>
            </a:xfrm>
            <a:custGeom>
              <a:avLst/>
              <a:gdLst>
                <a:gd name="textAreaLeft" fmla="*/ 0 w 350280"/>
                <a:gd name="textAreaRight" fmla="*/ 350640 w 350280"/>
                <a:gd name="textAreaTop" fmla="*/ 0 h 349920"/>
                <a:gd name="textAreaBottom" fmla="*/ 350280 h 349920"/>
              </a:gdLst>
              <a:ahLst/>
              <a:rect l="textAreaLeft" t="textAreaTop" r="textAreaRight" b="textAreaBottom"/>
              <a:pathLst>
                <a:path w="10871" h="1086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50" name="Google Shape;439;p43"/>
            <p:cNvSpPr/>
            <p:nvPr/>
          </p:nvSpPr>
          <p:spPr>
            <a:xfrm>
              <a:off x="5957640" y="2315520"/>
              <a:ext cx="230040" cy="187920"/>
            </a:xfrm>
            <a:custGeom>
              <a:avLst/>
              <a:gdLst>
                <a:gd name="textAreaLeft" fmla="*/ 0 w 230040"/>
                <a:gd name="textAreaRight" fmla="*/ 230400 w 230040"/>
                <a:gd name="textAreaTop" fmla="*/ 0 h 187920"/>
                <a:gd name="textAreaBottom" fmla="*/ 188280 h 187920"/>
              </a:gdLst>
              <a:ahLst/>
              <a:rect l="textAreaLeft" t="textAreaTop" r="textAreaRight" b="textAreaBottom"/>
              <a:pathLst>
                <a:path w="7144" h="5835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151" name="Google Shape;440;p43"/>
          <p:cNvGrpSpPr/>
          <p:nvPr/>
        </p:nvGrpSpPr>
        <p:grpSpPr>
          <a:xfrm>
            <a:off x="6949440" y="2227320"/>
            <a:ext cx="350280" cy="349920"/>
            <a:chOff x="6949440" y="2227320"/>
            <a:chExt cx="350280" cy="349920"/>
          </a:xfrm>
        </p:grpSpPr>
        <p:grpSp>
          <p:nvGrpSpPr>
            <p:cNvPr id="152" name="Google Shape;441;p43"/>
            <p:cNvGrpSpPr/>
            <p:nvPr/>
          </p:nvGrpSpPr>
          <p:grpSpPr>
            <a:xfrm>
              <a:off x="7021440" y="2284560"/>
              <a:ext cx="206280" cy="234720"/>
              <a:chOff x="7021440" y="2284560"/>
              <a:chExt cx="206280" cy="234720"/>
            </a:xfrm>
          </p:grpSpPr>
          <p:sp>
            <p:nvSpPr>
              <p:cNvPr id="153" name="Google Shape;442;p43"/>
              <p:cNvSpPr/>
              <p:nvPr/>
            </p:nvSpPr>
            <p:spPr>
              <a:xfrm>
                <a:off x="7021440" y="2395080"/>
                <a:ext cx="119520" cy="124200"/>
              </a:xfrm>
              <a:custGeom>
                <a:avLst/>
                <a:gdLst>
                  <a:gd name="textAreaLeft" fmla="*/ 0 w 119520"/>
                  <a:gd name="textAreaRight" fmla="*/ 119880 w 119520"/>
                  <a:gd name="textAreaTop" fmla="*/ 0 h 124200"/>
                  <a:gd name="textAreaBottom" fmla="*/ 124560 h 124200"/>
                </a:gdLst>
                <a:ahLst/>
                <a:rect l="textAreaLeft" t="textAreaTop" r="textAreaRight" b="textAreaBottom"/>
                <a:pathLst>
                  <a:path w="106179" h="110289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2280" bIns="6228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pc="-1" strike="noStrike">
                  <a:solidFill>
                    <a:srgbClr val="000000"/>
                  </a:solidFill>
                  <a:latin typeface="OpenSymbol"/>
                </a:endParaRPr>
              </a:p>
            </p:txBody>
          </p:sp>
          <p:sp>
            <p:nvSpPr>
              <p:cNvPr id="154" name="Google Shape;443;p43"/>
              <p:cNvSpPr/>
              <p:nvPr/>
            </p:nvSpPr>
            <p:spPr>
              <a:xfrm>
                <a:off x="7058160" y="2284560"/>
                <a:ext cx="169560" cy="198000"/>
              </a:xfrm>
              <a:custGeom>
                <a:avLst/>
                <a:gdLst>
                  <a:gd name="textAreaLeft" fmla="*/ 0 w 169560"/>
                  <a:gd name="textAreaRight" fmla="*/ 169920 w 169560"/>
                  <a:gd name="textAreaTop" fmla="*/ 0 h 198000"/>
                  <a:gd name="textAreaBottom" fmla="*/ 198360 h 198000"/>
                </a:gdLst>
                <a:ahLst/>
                <a:rect l="textAreaLeft" t="textAreaTop" r="textAreaRight" b="textAreaBottom"/>
                <a:pathLst>
                  <a:path w="150412" h="175609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pc="-1" strike="noStrike">
                  <a:solidFill>
                    <a:srgbClr val="000000"/>
                  </a:solidFill>
                  <a:latin typeface="OpenSymbol"/>
                </a:endParaRPr>
              </a:p>
            </p:txBody>
          </p:sp>
        </p:grpSp>
        <p:sp>
          <p:nvSpPr>
            <p:cNvPr id="155" name="Google Shape;444;p43"/>
            <p:cNvSpPr/>
            <p:nvPr/>
          </p:nvSpPr>
          <p:spPr>
            <a:xfrm>
              <a:off x="6949440" y="2227320"/>
              <a:ext cx="350280" cy="349920"/>
            </a:xfrm>
            <a:custGeom>
              <a:avLst/>
              <a:gdLst>
                <a:gd name="textAreaLeft" fmla="*/ 0 w 350280"/>
                <a:gd name="textAreaRight" fmla="*/ 350640 w 350280"/>
                <a:gd name="textAreaTop" fmla="*/ 0 h 349920"/>
                <a:gd name="textAreaBottom" fmla="*/ 350280 h 349920"/>
              </a:gdLst>
              <a:ahLst/>
              <a:rect l="textAreaLeft" t="textAreaTop" r="textAreaRight" b="textAreaBottom"/>
              <a:pathLst>
                <a:path w="10872" h="1086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pc="-1" strike="noStrike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156" name="Google Shape;445;p43"/>
          <p:cNvSpPr/>
          <p:nvPr/>
        </p:nvSpPr>
        <p:spPr>
          <a:xfrm>
            <a:off x="4572000" y="2076480"/>
            <a:ext cx="856800" cy="65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328680" bIns="328680" anchor="t">
            <a:norm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7" name="Google Shape;446;p43"/>
          <p:cNvSpPr/>
          <p:nvPr/>
        </p:nvSpPr>
        <p:spPr>
          <a:xfrm>
            <a:off x="5638680" y="2076480"/>
            <a:ext cx="856800" cy="65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328680" bIns="32868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8" name="Google Shape;447;p43"/>
          <p:cNvSpPr/>
          <p:nvPr/>
        </p:nvSpPr>
        <p:spPr>
          <a:xfrm>
            <a:off x="6696000" y="2076480"/>
            <a:ext cx="856800" cy="65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328680" bIns="32868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2190600" y="2943360"/>
            <a:ext cx="623844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5000" spc="-1" strike="noStrike">
                <a:solidFill>
                  <a:schemeClr val="dk1"/>
                </a:solidFill>
                <a:latin typeface="Sen"/>
                <a:ea typeface="Sen"/>
              </a:rPr>
              <a:t>Overview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title"/>
          </p:nvPr>
        </p:nvSpPr>
        <p:spPr>
          <a:xfrm>
            <a:off x="733320" y="2943360"/>
            <a:ext cx="146664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6763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5600" spc="-1" strike="noStrike">
                <a:solidFill>
                  <a:schemeClr val="dk1"/>
                </a:solidFill>
                <a:latin typeface="Sen"/>
                <a:ea typeface="Sen"/>
              </a:rPr>
              <a:t>01</a:t>
            </a:r>
            <a:endParaRPr b="0" lang="fr-FR" sz="5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subTitle"/>
          </p:nvPr>
        </p:nvSpPr>
        <p:spPr>
          <a:xfrm>
            <a:off x="2190600" y="923760"/>
            <a:ext cx="6238440" cy="333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0696"/>
          </a:bodyPr>
          <a:p>
            <a:pPr indent="0" algn="ctr">
              <a:buNone/>
            </a:pPr>
            <a:endParaRPr b="0" lang="en-US" sz="1400" spc="-1" strike="noStrike">
              <a:solidFill>
                <a:schemeClr val="dk1"/>
              </a:solidFill>
              <a:latin typeface="Public Sans"/>
              <a:ea typeface="Public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8191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Purpose of HuskyTracks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chemeClr val="dk1"/>
                </a:solidFill>
                <a:latin typeface="Public Sans"/>
                <a:ea typeface="Public Sans"/>
              </a:rPr>
              <a:t>HuskyTracks is designed to help Northeastern University students efficiently track lost items, providing a streamlined process to report and retrieve belongings.</a:t>
            </a:r>
            <a:endParaRPr b="0" lang="en-US" sz="18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187;p34"/>
          <p:cNvSpPr/>
          <p:nvPr/>
        </p:nvSpPr>
        <p:spPr>
          <a:xfrm>
            <a:off x="5704200" y="421920"/>
            <a:ext cx="2726280" cy="42994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733320" y="885960"/>
            <a:ext cx="4552560" cy="1047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800" spc="-1" strike="noStrike">
                <a:solidFill>
                  <a:schemeClr val="dk1"/>
                </a:solidFill>
                <a:latin typeface="Sen"/>
                <a:ea typeface="Sen"/>
              </a:rPr>
              <a:t>Target Audience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733320" y="2085840"/>
            <a:ext cx="4552560" cy="2171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Public Sans"/>
                <a:ea typeface="Public Sans"/>
              </a:rPr>
              <a:t>The primary users of HuskyTracks are Northeastern University students and administrators who manage lost items.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95" name="Google Shape;190;p34"/>
          <p:cNvSpPr/>
          <p:nvPr/>
        </p:nvSpPr>
        <p:spPr>
          <a:xfrm>
            <a:off x="5591160" y="3962520"/>
            <a:ext cx="218880" cy="2188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109440" bIns="10944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8191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Key Features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chemeClr val="dk1"/>
                </a:solidFill>
                <a:latin typeface="Public Sans"/>
                <a:ea typeface="Public Sans"/>
              </a:rPr>
              <a:t>Key features include a user-friendly login system, dedicated portals for students and administrators, and an automated process for tracking lost items.</a:t>
            </a:r>
            <a:endParaRPr b="0" lang="en-US" sz="18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2190600" y="2943360"/>
            <a:ext cx="623844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5000" spc="-1" strike="noStrike">
                <a:solidFill>
                  <a:schemeClr val="dk1"/>
                </a:solidFill>
                <a:latin typeface="Sen"/>
                <a:ea typeface="Sen"/>
              </a:rPr>
              <a:t>Login System</a:t>
            </a:r>
            <a:endParaRPr b="0" lang="fr-FR" sz="5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title"/>
          </p:nvPr>
        </p:nvSpPr>
        <p:spPr>
          <a:xfrm>
            <a:off x="733320" y="2943360"/>
            <a:ext cx="1466640" cy="999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6763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5600" spc="-1" strike="noStrike">
                <a:solidFill>
                  <a:schemeClr val="dk1"/>
                </a:solidFill>
                <a:latin typeface="Sen"/>
                <a:ea typeface="Sen"/>
              </a:rPr>
              <a:t>02</a:t>
            </a:r>
            <a:endParaRPr b="0" lang="fr-FR" sz="56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subTitle"/>
          </p:nvPr>
        </p:nvSpPr>
        <p:spPr>
          <a:xfrm>
            <a:off x="2190600" y="923760"/>
            <a:ext cx="6238440" cy="333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0696"/>
          </a:bodyPr>
          <a:p>
            <a:pPr indent="0" algn="ctr">
              <a:buNone/>
            </a:pPr>
            <a:endParaRPr b="0" lang="en-US" sz="1400" spc="-1" strike="noStrike">
              <a:solidFill>
                <a:schemeClr val="dk1"/>
              </a:solidFill>
              <a:latin typeface="Public Sans"/>
              <a:ea typeface="Public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87;p34"/>
          <p:cNvSpPr/>
          <p:nvPr/>
        </p:nvSpPr>
        <p:spPr>
          <a:xfrm>
            <a:off x="5704200" y="421920"/>
            <a:ext cx="2726280" cy="42994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9525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733320" y="885960"/>
            <a:ext cx="4552560" cy="1047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2800" spc="-1" strike="noStrike">
                <a:solidFill>
                  <a:schemeClr val="dk1"/>
                </a:solidFill>
                <a:latin typeface="Sen"/>
                <a:ea typeface="Sen"/>
              </a:rPr>
              <a:t>User Authentication</a:t>
            </a:r>
            <a:endParaRPr b="0" lang="fr-FR" sz="2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733320" y="2085840"/>
            <a:ext cx="4552560" cy="2171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pc="-1" strike="noStrike">
                <a:solidFill>
                  <a:schemeClr val="dk1"/>
                </a:solidFill>
                <a:latin typeface="Public Sans"/>
                <a:ea typeface="Public Sans"/>
              </a:rPr>
              <a:t>HuskyTracks features secure user authentication via NUID to ensure only authorized users can access the system.</a:t>
            </a:r>
            <a:endParaRPr b="0" lang="en-US" sz="1400" spc="-1" strike="noStrike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04" name="Google Shape;190;p34"/>
          <p:cNvSpPr/>
          <p:nvPr/>
        </p:nvSpPr>
        <p:spPr>
          <a:xfrm>
            <a:off x="5591160" y="3962520"/>
            <a:ext cx="218880" cy="21888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109440" bIns="10944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fr-FR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752480" y="1219320"/>
            <a:ext cx="5638320" cy="83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8191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4500" spc="-1" strike="noStrike">
                <a:solidFill>
                  <a:schemeClr val="dk1"/>
                </a:solidFill>
                <a:latin typeface="Sen"/>
                <a:ea typeface="Sen"/>
              </a:rPr>
              <a:t>Student Access</a:t>
            </a:r>
            <a:endParaRPr b="0" lang="fr-FR" sz="45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1752480" y="2238480"/>
            <a:ext cx="56383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800" spc="-1" strike="noStrike">
                <a:solidFill>
                  <a:schemeClr val="dk1"/>
                </a:solidFill>
                <a:latin typeface="Public Sans"/>
                <a:ea typeface="Public Sans"/>
              </a:rPr>
              <a:t>Students can log in to report items they've lost, specifying details such as item description and location.</a:t>
            </a:r>
            <a:endParaRPr b="0" lang="en-US" sz="1800" spc="-1" strike="noStrike">
              <a:solidFill>
                <a:srgbClr val="ffffff"/>
              </a:solidFill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Professional Style Template by Slidesgo">
  <a:themeElements>
    <a:clrScheme name="Simple Light">
      <a:dk1>
        <a:srgbClr val="ffffff"/>
      </a:dk1>
      <a:lt1>
        <a:srgbClr val="000030"/>
      </a:lt1>
      <a:dk2>
        <a:srgbClr val="101083"/>
      </a:dk2>
      <a:lt2>
        <a:srgbClr val="b15d30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LibreOffice/7.6.7.2$Linux_X86_64 LibreOffice_project/60$Build-2</Application>
  <AppVersion>15.0000</AppVersion>
  <Company>Microsoft Corporation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2025-04-15T23:19:49Z</dcterms:created>
  <dc:creator>Unknown Creator</dc:creator>
  <dc:description/>
  <dc:language>en-US</dc:language>
  <cp:lastModifiedBy>Unknown Creator</cp:lastModifiedBy>
  <dcterms:modified xsi:type="dcterms:W3CDTF">2025-04-15T23:19:49Z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24</vt:r8>
  </property>
</Properties>
</file>